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9" r:id="rId3"/>
    <p:sldId id="281" r:id="rId4"/>
    <p:sldId id="301" r:id="rId5"/>
    <p:sldId id="303" r:id="rId6"/>
    <p:sldId id="312" r:id="rId7"/>
    <p:sldId id="299" r:id="rId8"/>
    <p:sldId id="284" r:id="rId9"/>
    <p:sldId id="315" r:id="rId10"/>
    <p:sldId id="305" r:id="rId11"/>
    <p:sldId id="306" r:id="rId12"/>
    <p:sldId id="307" r:id="rId13"/>
    <p:sldId id="316" r:id="rId14"/>
    <p:sldId id="313" r:id="rId15"/>
    <p:sldId id="300" r:id="rId16"/>
    <p:sldId id="308" r:id="rId17"/>
    <p:sldId id="317" r:id="rId18"/>
    <p:sldId id="322" r:id="rId19"/>
    <p:sldId id="277" r:id="rId20"/>
    <p:sldId id="302" r:id="rId21"/>
    <p:sldId id="320" r:id="rId22"/>
    <p:sldId id="280" r:id="rId23"/>
    <p:sldId id="323" r:id="rId24"/>
    <p:sldId id="286" r:id="rId25"/>
    <p:sldId id="309" r:id="rId26"/>
    <p:sldId id="31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B85"/>
    <a:srgbClr val="2A4984"/>
    <a:srgbClr val="0F5EFD"/>
    <a:srgbClr val="FE0EE1"/>
    <a:srgbClr val="0EE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39"/>
    <p:restoredTop sz="94595"/>
  </p:normalViewPr>
  <p:slideViewPr>
    <p:cSldViewPr>
      <p:cViewPr varScale="1">
        <p:scale>
          <a:sx n="148" d="100"/>
          <a:sy n="148" d="100"/>
        </p:scale>
        <p:origin x="190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</a:t>
            </a:r>
            <a:r>
              <a:rPr lang="ru-RU" sz="2800" b="1" baseline="0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2023-2024 УЧ. ГОДА</a:t>
            </a:r>
          </a:p>
          <a:p>
            <a:pPr>
              <a:defRPr/>
            </a:pPr>
            <a:r>
              <a:rPr lang="ru-RU" sz="2800" b="1" baseline="0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(СРЕДНЯЯ ГРУППА)</a:t>
            </a:r>
            <a:endParaRPr lang="ru-RU" sz="2800" b="1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F8-FC42-A9E4-2C606F9084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F8-FC42-A9E4-2C606F9084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4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F8-FC42-A9E4-2C606F9084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0562688"/>
        <c:axId val="2051005120"/>
        <c:axId val="2019078848"/>
      </c:bar3DChart>
      <c:catAx>
        <c:axId val="209056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1005120"/>
        <c:crosses val="autoZero"/>
        <c:auto val="1"/>
        <c:lblAlgn val="ctr"/>
        <c:lblOffset val="100"/>
        <c:noMultiLvlLbl val="0"/>
      </c:catAx>
      <c:valAx>
        <c:axId val="2051005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0562688"/>
        <c:crosses val="autoZero"/>
        <c:crossBetween val="between"/>
      </c:valAx>
      <c:serAx>
        <c:axId val="201907884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51005120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9FBC0-E529-435D-9CC7-AF13CE23AA1C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C4B57-90D2-4FC6-B350-E7A986460B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1B14B-D0E4-4073-82A3-5D32E6A10A7B}" type="datetimeFigureOut">
              <a:rPr lang="ru-RU" smtClean="0"/>
              <a:pPr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EB92A-5DAE-4958-873D-2F4063F03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all.culture.ru/uploads/82be8de6ed399f3b1a8fb0f0ebf56ac9.jpg"/>
          <p:cNvPicPr/>
          <p:nvPr/>
        </p:nvPicPr>
        <p:blipFill rotWithShape="1">
          <a:blip r:embed="rId2" cstate="print"/>
          <a:srcRect b="7763"/>
          <a:stretch/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113838" y="1577410"/>
            <a:ext cx="5616624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«Духовно-нравственное воспитание дошкольников через русские народные праздники, обряды и традиции как ответ на вызовы времени»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6" y="409494"/>
            <a:ext cx="5832648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дошкольное образовательное учреждение</a:t>
            </a:r>
            <a:b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«Детский сад №</a:t>
            </a:r>
            <a:r>
              <a:rPr lang="en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общеразвивающего вида с приоритетным осуществлением деятельности по художественно-эстетическому направлению развития детей»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41108" y="5770932"/>
            <a:ext cx="4858308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Подготовила: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Музыкальный руководитель Богомолова А.В.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1A595F-7523-5C44-8D6D-8B8ED80C5130}"/>
              </a:ext>
            </a:extLst>
          </p:cNvPr>
          <p:cNvSpPr txBox="1"/>
          <p:nvPr/>
        </p:nvSpPr>
        <p:spPr>
          <a:xfrm>
            <a:off x="3490360" y="6375208"/>
            <a:ext cx="25233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Каменск-Уральский, 2025 год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C6420E4-E060-AA46-9D8B-5BD94E5148B2}"/>
              </a:ext>
            </a:extLst>
          </p:cNvPr>
          <p:cNvSpPr/>
          <p:nvPr/>
        </p:nvSpPr>
        <p:spPr>
          <a:xfrm>
            <a:off x="1793399" y="207526"/>
            <a:ext cx="5857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РАСПЕВАНИЯ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851186-D99D-9D47-BFB5-8B3472991051}"/>
              </a:ext>
            </a:extLst>
          </p:cNvPr>
          <p:cNvSpPr txBox="1"/>
          <p:nvPr/>
        </p:nvSpPr>
        <p:spPr>
          <a:xfrm>
            <a:off x="4756538" y="5448463"/>
            <a:ext cx="18934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Яшка-Яшка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7A9D46-D63B-DB48-A2F6-F0EB7536620C}"/>
              </a:ext>
            </a:extLst>
          </p:cNvPr>
          <p:cNvSpPr txBox="1"/>
          <p:nvPr/>
        </p:nvSpPr>
        <p:spPr>
          <a:xfrm>
            <a:off x="2262543" y="5448462"/>
            <a:ext cx="1901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Тары-бары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3000DA2-B57D-AA46-BB3A-83E691048A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7272808" cy="407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927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000752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30F818-F89B-314C-B17A-6696B10DB3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83" y="1052736"/>
            <a:ext cx="7574833" cy="568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D75F025-32BE-5849-A4A1-733C349BD0AB}"/>
              </a:ext>
            </a:extLst>
          </p:cNvPr>
          <p:cNvSpPr/>
          <p:nvPr/>
        </p:nvSpPr>
        <p:spPr>
          <a:xfrm>
            <a:off x="2852127" y="270529"/>
            <a:ext cx="4021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УГОЛОК РЯЖЕНИЯ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20568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80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48D81F2-C480-E64F-BDF1-B259206D5A83}"/>
              </a:ext>
            </a:extLst>
          </p:cNvPr>
          <p:cNvSpPr/>
          <p:nvPr/>
        </p:nvSpPr>
        <p:spPr>
          <a:xfrm>
            <a:off x="1663226" y="140998"/>
            <a:ext cx="64267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ВЫСТАВКА </a:t>
            </a:r>
          </a:p>
          <a:p>
            <a:pPr lvl="0" algn="ctr"/>
            <a:r>
              <a:rPr lang="ru-RU" sz="24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«НАРОДНЫЕ ПРОМЫСЛЫ» В ГРУППЕ</a:t>
            </a:r>
            <a:endParaRPr lang="ru-RU" sz="24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C4DD3D-628E-8147-AE5B-A42BCD9E7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3354473"/>
            <a:ext cx="4485974" cy="33644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70C5EE-D5C4-6E4B-BB55-3F35B993A9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4697097" cy="35874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93CE0F-1A0E-9C47-839F-30182170B0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bright="40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57712"/>
            <a:ext cx="2736304" cy="213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055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6DBFAE-DEC0-CD48-8E32-5E325E5944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374725"/>
            <a:ext cx="3160413" cy="21779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F0ECCE-440B-2A43-98C5-D917EDA3ED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6" y="4221088"/>
            <a:ext cx="3377511" cy="25331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66F8E4-DBAC-A748-89C2-2F8FB435E3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164" y="4015203"/>
            <a:ext cx="3024334" cy="27390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EADAAF-567A-204F-ABD7-ABF072CAC4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" t="53079" r="50854" b="2887"/>
          <a:stretch/>
        </p:blipFill>
        <p:spPr>
          <a:xfrm>
            <a:off x="6127719" y="1346306"/>
            <a:ext cx="2878095" cy="21547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896F4E-E562-CA48-A152-129DC19A094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10"/>
          <a:stretch/>
        </p:blipFill>
        <p:spPr>
          <a:xfrm>
            <a:off x="3545884" y="1422770"/>
            <a:ext cx="2466276" cy="471948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8090CE6-98D3-614E-B7DB-2A354BEF766A}"/>
              </a:ext>
            </a:extLst>
          </p:cNvPr>
          <p:cNvSpPr/>
          <p:nvPr/>
        </p:nvSpPr>
        <p:spPr>
          <a:xfrm>
            <a:off x="2094158" y="181890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ВЫСТАВКА </a:t>
            </a:r>
          </a:p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«НАРОДНЫЕ ПРОМЫСЛЫ»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24501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14" y="243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28B019-5AE0-EE46-964F-0B66CD148F9C}"/>
              </a:ext>
            </a:extLst>
          </p:cNvPr>
          <p:cNvSpPr/>
          <p:nvPr/>
        </p:nvSpPr>
        <p:spPr>
          <a:xfrm>
            <a:off x="1365418" y="325978"/>
            <a:ext cx="6701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МУЗЫКАЛЬНАЯ ДЕЯТЕЛЬНОСТЬ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E:\!РАБОТА!\ПРОЕКТ с гр №3 2014\Посиделки с мамами №3 2014\IMG_0933.JPG">
            <a:extLst>
              <a:ext uri="{FF2B5EF4-FFF2-40B4-BE49-F238E27FC236}">
                <a16:creationId xmlns:a16="http://schemas.microsoft.com/office/drawing/2014/main" id="{CBCDCCAB-528F-5E48-809B-C5A80030A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25162" r="14335"/>
          <a:stretch/>
        </p:blipFill>
        <p:spPr bwMode="auto">
          <a:xfrm>
            <a:off x="4716495" y="4077072"/>
            <a:ext cx="4280375" cy="2636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:\}}}}} MarseN {{{{{\1 Цифрик\!РАБОТА!\Традиции ДС 84\Фольклорные праздники.JPG">
            <a:extLst>
              <a:ext uri="{FF2B5EF4-FFF2-40B4-BE49-F238E27FC236}">
                <a16:creationId xmlns:a16="http://schemas.microsoft.com/office/drawing/2014/main" id="{F72837F3-FD27-C64C-BE10-55CCBCB19029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8" t="15355"/>
          <a:stretch/>
        </p:blipFill>
        <p:spPr bwMode="auto">
          <a:xfrm>
            <a:off x="251521" y="4077072"/>
            <a:ext cx="4464496" cy="2601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E2698F-A798-1943-96B6-612ED6E948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82" y="1163943"/>
            <a:ext cx="4921220" cy="2806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670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F2D5D7-D99F-F144-8EDF-1F58893020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82" b="27678"/>
          <a:stretch/>
        </p:blipFill>
        <p:spPr>
          <a:xfrm>
            <a:off x="1325933" y="1076765"/>
            <a:ext cx="6332875" cy="2932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FF7229-AEA6-6340-B6A8-012DC627C0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4"/>
          <a:stretch/>
        </p:blipFill>
        <p:spPr>
          <a:xfrm>
            <a:off x="330406" y="4009200"/>
            <a:ext cx="4248381" cy="2629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4AC23B-BC60-AA40-8DA4-81F20802E1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9" b="7257"/>
          <a:stretch/>
        </p:blipFill>
        <p:spPr>
          <a:xfrm>
            <a:off x="4492371" y="4064862"/>
            <a:ext cx="4339435" cy="2602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068F20B-8C4D-3744-83FF-E277AA53BD77}"/>
              </a:ext>
            </a:extLst>
          </p:cNvPr>
          <p:cNvSpPr/>
          <p:nvPr/>
        </p:nvSpPr>
        <p:spPr>
          <a:xfrm>
            <a:off x="2042719" y="122658"/>
            <a:ext cx="5058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ТЕАТРАЛИЗОВАННАЯ ДЕЯТЕЛЬНОСТЬ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02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zarinray.ru/upload/news/0002-003-30.jpeg">
            <a:extLst>
              <a:ext uri="{FF2B5EF4-FFF2-40B4-BE49-F238E27FC236}">
                <a16:creationId xmlns:a16="http://schemas.microsoft.com/office/drawing/2014/main" id="{664B2BAA-A0A8-134C-9D93-3082614AA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3B3663-38CA-9744-A629-1ABD3EE2DAF9}"/>
              </a:ext>
            </a:extLst>
          </p:cNvPr>
          <p:cNvSpPr/>
          <p:nvPr/>
        </p:nvSpPr>
        <p:spPr>
          <a:xfrm>
            <a:off x="2483768" y="174149"/>
            <a:ext cx="48245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ИЗОБРАЗИТЕЛЬНАЯ ДЕЯТЕЛЬНОСТЬ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1CE334-D108-9A40-BBC0-BFED2D53A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954554"/>
            <a:ext cx="4387424" cy="2786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4AB496-88AD-3346-AA91-58E0FA3161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301" y="3423221"/>
            <a:ext cx="2748992" cy="15463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BAEB6E-FD02-E642-986D-587661159A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3313619"/>
            <a:ext cx="2823890" cy="15884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2DF3E0-3982-2F4F-A13D-751DCB2955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4" y="1391723"/>
            <a:ext cx="3052693" cy="1717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303046-0485-0A41-9038-9ED67F406D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32" y="2247068"/>
            <a:ext cx="2619056" cy="164954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230E7D7-DACA-8C42-A3E1-D282A7BDF2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14914" y="1385275"/>
            <a:ext cx="3064154" cy="1723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4678595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56C485-BAA2-9A43-BF99-A72F19B1FEBD}"/>
              </a:ext>
            </a:extLst>
          </p:cNvPr>
          <p:cNvSpPr/>
          <p:nvPr/>
        </p:nvSpPr>
        <p:spPr>
          <a:xfrm>
            <a:off x="2483768" y="174149"/>
            <a:ext cx="4824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НАРОДНЫЕ ИГРЫ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7AB799-C44B-D944-BE59-359287470E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36" y="3717032"/>
            <a:ext cx="481139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820B91-C68B-B341-8979-D70EAF9B0A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4" t="9736"/>
          <a:stretch/>
        </p:blipFill>
        <p:spPr>
          <a:xfrm>
            <a:off x="3995936" y="848771"/>
            <a:ext cx="4963770" cy="3622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13C62B-A2C4-B345-9094-748871868A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8803">
            <a:off x="1266793" y="1055934"/>
            <a:ext cx="2156896" cy="2156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FA99F1-AF51-8444-9B39-CCCD847DE5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6141">
            <a:off x="6165330" y="4588715"/>
            <a:ext cx="2004864" cy="20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345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56C485-BAA2-9A43-BF99-A72F19B1FEBD}"/>
              </a:ext>
            </a:extLst>
          </p:cNvPr>
          <p:cNvSpPr/>
          <p:nvPr/>
        </p:nvSpPr>
        <p:spPr>
          <a:xfrm>
            <a:off x="1547664" y="174149"/>
            <a:ext cx="57606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ВЗАИМОДЕЙСТВИЕ С РОДИТЕЛЯМИ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E:\!РАБОТА!\ПРОЕКТ с гр №3 2014\Посиделки с мамами №3 2014\IMG_0943.JPG">
            <a:extLst>
              <a:ext uri="{FF2B5EF4-FFF2-40B4-BE49-F238E27FC236}">
                <a16:creationId xmlns:a16="http://schemas.microsoft.com/office/drawing/2014/main" id="{0006427E-E1B7-C547-84C6-377AF18F1D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8233"/>
          <a:stretch/>
        </p:blipFill>
        <p:spPr bwMode="auto">
          <a:xfrm>
            <a:off x="251520" y="1196752"/>
            <a:ext cx="4977166" cy="304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0D528F-9586-A948-A3B7-55DCE9C6B3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0" r="10870"/>
          <a:stretch/>
        </p:blipFill>
        <p:spPr>
          <a:xfrm>
            <a:off x="3923928" y="3717032"/>
            <a:ext cx="4999473" cy="3038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F3FEEE-356A-694E-97E6-E11C29EFB9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9903">
            <a:off x="1000957" y="4500701"/>
            <a:ext cx="2120252" cy="2120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D5A030F-D9A4-FA48-806F-25A65316E0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600">
            <a:off x="6264943" y="1153576"/>
            <a:ext cx="2086723" cy="2086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571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9DE1454F-8CA3-7F4A-B22F-532610C8AF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9488624"/>
              </p:ext>
            </p:extLst>
          </p:nvPr>
        </p:nvGraphicFramePr>
        <p:xfrm>
          <a:off x="467544" y="692696"/>
          <a:ext cx="820891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ll.culture.ru/uploads/82be8de6ed399f3b1a8fb0f0ebf56ac9.jpg">
            <a:extLst>
              <a:ext uri="{FF2B5EF4-FFF2-40B4-BE49-F238E27FC236}">
                <a16:creationId xmlns:a16="http://schemas.microsoft.com/office/drawing/2014/main" id="{EE47638C-7DB2-4149-9E66-53B256599404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764704"/>
            <a:ext cx="5706634" cy="22467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наши предки соблюдали традиции и обычаи?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украшали свой быт?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одевались?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были праздники?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CF5968-66D6-6541-AB2F-4B5BCED84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14612"/>
            <a:ext cx="4319178" cy="2903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DA9FD8-5288-6245-BE05-A10FB812D1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t="-894" r="15674" b="16341"/>
          <a:stretch/>
        </p:blipFill>
        <p:spPr>
          <a:xfrm>
            <a:off x="4653400" y="4524906"/>
            <a:ext cx="4321867" cy="217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9103BD-B966-F145-95CD-4D1DFC731E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4" t="5886" r="24013" b="11559"/>
          <a:stretch/>
        </p:blipFill>
        <p:spPr>
          <a:xfrm>
            <a:off x="4653401" y="2262657"/>
            <a:ext cx="4383096" cy="222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7042EF-FF9F-CD40-8F0C-E653113AAA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85" b="8628"/>
          <a:stretch/>
        </p:blipFill>
        <p:spPr>
          <a:xfrm>
            <a:off x="179512" y="4534251"/>
            <a:ext cx="4473888" cy="2168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A69D571-42DF-2748-BBE6-69C80A21C5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67" b="11330"/>
          <a:stretch/>
        </p:blipFill>
        <p:spPr>
          <a:xfrm>
            <a:off x="179512" y="2262657"/>
            <a:ext cx="4481776" cy="2235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CC9A927-A0C8-7847-BF77-BB29FAD451D4}"/>
              </a:ext>
            </a:extLst>
          </p:cNvPr>
          <p:cNvSpPr/>
          <p:nvPr/>
        </p:nvSpPr>
        <p:spPr>
          <a:xfrm>
            <a:off x="2100026" y="293543"/>
            <a:ext cx="53522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ДЕТСКИЙ ФОЛЬКЛОРНЫЙ АНСАМБЛЬ «ПЕРЕПЕЛОЧКА» </a:t>
            </a:r>
          </a:p>
          <a:p>
            <a:pPr lvl="0" algn="ctr"/>
            <a:r>
              <a:rPr lang="ru-RU" sz="24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ДК ЮНОСТЬ </a:t>
            </a:r>
            <a:endParaRPr lang="ru-RU" sz="24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490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3EC51E-7A19-0D44-837B-936590C3D37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342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A0D570-A60D-5247-BF38-242054C79806}"/>
              </a:ext>
            </a:extLst>
          </p:cNvPr>
          <p:cNvSpPr/>
          <p:nvPr/>
        </p:nvSpPr>
        <p:spPr>
          <a:xfrm>
            <a:off x="1475656" y="3933056"/>
            <a:ext cx="7542584" cy="255454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latin typeface="Aptos"/>
                <a:ea typeface="Aptos"/>
                <a:cs typeface="Times New Roman" panose="02020603050405020304" pitchFamily="18" charset="0"/>
              </a:rPr>
              <a:t>Серафим Саровский: "</a:t>
            </a:r>
            <a:r>
              <a:rPr lang="ru-RU" sz="3200" b="1" dirty="0" err="1">
                <a:latin typeface="Aptos"/>
                <a:ea typeface="Aptos"/>
                <a:cs typeface="Times New Roman" panose="02020603050405020304" pitchFamily="18" charset="0"/>
              </a:rPr>
              <a:t>Стяжи</a:t>
            </a:r>
            <a:r>
              <a:rPr lang="ru-RU" sz="3200" b="1" dirty="0">
                <a:latin typeface="Aptos"/>
                <a:ea typeface="Aptos"/>
                <a:cs typeface="Times New Roman" panose="02020603050405020304" pitchFamily="18" charset="0"/>
              </a:rPr>
              <a:t> дух </a:t>
            </a:r>
            <a:r>
              <a:rPr lang="ru-RU" sz="3200" b="1" dirty="0" err="1">
                <a:latin typeface="Aptos"/>
                <a:ea typeface="Aptos"/>
                <a:cs typeface="Times New Roman" panose="02020603050405020304" pitchFamily="18" charset="0"/>
              </a:rPr>
              <a:t>мирен</a:t>
            </a:r>
            <a:r>
              <a:rPr lang="ru-RU" sz="3200" b="1" dirty="0">
                <a:latin typeface="Aptos"/>
                <a:ea typeface="Aptos"/>
                <a:cs typeface="Times New Roman" panose="02020603050405020304" pitchFamily="18" charset="0"/>
              </a:rPr>
              <a:t>, и тысячи вокруг тебя спасутся". Народные традиции воспитывали именно этот "дух </a:t>
            </a:r>
            <a:r>
              <a:rPr lang="ru-RU" sz="3200" b="1" dirty="0" err="1">
                <a:latin typeface="Aptos"/>
                <a:ea typeface="Aptos"/>
                <a:cs typeface="Times New Roman" panose="02020603050405020304" pitchFamily="18" charset="0"/>
              </a:rPr>
              <a:t>мирен</a:t>
            </a:r>
            <a:r>
              <a:rPr lang="ru-RU" sz="3200" b="1" dirty="0">
                <a:latin typeface="Aptos"/>
                <a:ea typeface="Aptos"/>
                <a:cs typeface="Times New Roman" panose="02020603050405020304" pitchFamily="18" charset="0"/>
              </a:rPr>
              <a:t>" – соборность, взаимопомощь, любовь к родной земле.</a:t>
            </a:r>
            <a:r>
              <a:rPr lang="ru-RU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255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7" descr="J:\119564010_f62712b944125c70b4ee6b837caea2545e4b8f9773496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817" y="1322768"/>
            <a:ext cx="5312569" cy="394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34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all.culture.ru/uploads/82be8de6ed399f3b1a8fb0f0ebf56ac9.jpg"/>
          <p:cNvPicPr/>
          <p:nvPr/>
        </p:nvPicPr>
        <p:blipFill rotWithShape="1">
          <a:blip r:embed="rId2" cstate="print"/>
          <a:srcRect b="7763"/>
          <a:stretch/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113838" y="1577410"/>
            <a:ext cx="5616624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«Духовно-нравственное воспитание дошкольников через русские народные праздники, обряды и традиции как ответ на вызовы времени»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835696" y="409494"/>
            <a:ext cx="5832648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дошкольное образовательное учреждение</a:t>
            </a:r>
            <a:b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«Детский сад №</a:t>
            </a:r>
            <a:r>
              <a:rPr lang="en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общеразвивающего вида с приоритетным осуществлением деятельности по художественно-эстетическому направлению развития детей»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41108" y="5770932"/>
            <a:ext cx="4858308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Подготовила: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Музыкальный руководитель Богомолова А.В.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1A595F-7523-5C44-8D6D-8B8ED80C5130}"/>
              </a:ext>
            </a:extLst>
          </p:cNvPr>
          <p:cNvSpPr txBox="1"/>
          <p:nvPr/>
        </p:nvSpPr>
        <p:spPr>
          <a:xfrm>
            <a:off x="3490360" y="6375208"/>
            <a:ext cx="25233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Каменск-Уральский, 2025 год</a:t>
            </a:r>
          </a:p>
        </p:txBody>
      </p:sp>
    </p:spTree>
    <p:extLst>
      <p:ext uri="{BB962C8B-B14F-4D97-AF65-F5344CB8AC3E}">
        <p14:creationId xmlns:p14="http://schemas.microsoft.com/office/powerpoint/2010/main" val="2722987999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43390" y="103079"/>
            <a:ext cx="6814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ФОЛЬКЛОРНЫХ АНСАМБЛЯХ</a:t>
            </a:r>
            <a:endParaRPr lang="ru-RU" sz="24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A2C8748-01EE-154B-A8AB-9F7F8ACFAB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7" b="6545"/>
          <a:stretch/>
        </p:blipFill>
        <p:spPr>
          <a:xfrm>
            <a:off x="209192" y="1290185"/>
            <a:ext cx="4227265" cy="2789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8CC5586-CD40-2F43-9C53-D7C2D7603EB3}"/>
              </a:ext>
            </a:extLst>
          </p:cNvPr>
          <p:cNvSpPr txBox="1"/>
          <p:nvPr/>
        </p:nvSpPr>
        <p:spPr>
          <a:xfrm>
            <a:off x="971600" y="737991"/>
            <a:ext cx="2979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Ансамбль «Белая Русь»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E5D7D5-84FC-514B-9121-6668DC0244A2}"/>
              </a:ext>
            </a:extLst>
          </p:cNvPr>
          <p:cNvSpPr txBox="1"/>
          <p:nvPr/>
        </p:nvSpPr>
        <p:spPr>
          <a:xfrm>
            <a:off x="5508104" y="737959"/>
            <a:ext cx="2741904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Ансамбль «</a:t>
            </a:r>
            <a:r>
              <a:rPr lang="ru-RU" b="1" dirty="0" err="1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Берегиня</a:t>
            </a:r>
            <a:r>
              <a:rPr lang="ru-RU" b="1" dirty="0">
                <a:solidFill>
                  <a:srgbClr val="2A49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252CDE-4433-5345-9A99-3945D2C599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264806"/>
            <a:ext cx="4247918" cy="2722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9B4E4B-783C-0C49-B024-0177291F031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2100" r="16274" b="5211"/>
          <a:stretch/>
        </p:blipFill>
        <p:spPr>
          <a:xfrm>
            <a:off x="188615" y="4071305"/>
            <a:ext cx="4247842" cy="2622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2E4EFC-5ACB-614B-B615-85657F4AB3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5" r="16228"/>
          <a:stretch/>
        </p:blipFill>
        <p:spPr>
          <a:xfrm>
            <a:off x="4558936" y="4092266"/>
            <a:ext cx="4333544" cy="2580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5627232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0B7F3C-0A57-584A-ABDF-CFBFD1504D89}"/>
              </a:ext>
            </a:extLst>
          </p:cNvPr>
          <p:cNvSpPr/>
          <p:nvPr/>
        </p:nvSpPr>
        <p:spPr>
          <a:xfrm>
            <a:off x="2915816" y="3933056"/>
            <a:ext cx="56703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2A498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«Человек, не знающий своего прошлого, не имеет будущего»</a:t>
            </a:r>
          </a:p>
          <a:p>
            <a:pPr algn="r"/>
            <a:r>
              <a:rPr lang="ru-RU" sz="2800" b="1" dirty="0">
                <a:solidFill>
                  <a:srgbClr val="2A498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М. Ломоносов</a:t>
            </a:r>
            <a:endParaRPr lang="ru-RU" sz="2800" b="1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 descr="E:\Проект Фольклор №3\Видео, фото с театралки МУЗЕЙ\IMG_4234.JPG">
            <a:extLst>
              <a:ext uri="{FF2B5EF4-FFF2-40B4-BE49-F238E27FC236}">
                <a16:creationId xmlns:a16="http://schemas.microsoft.com/office/drawing/2014/main" id="{BA805B87-E903-3D46-AB35-841F492AF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316" y="548680"/>
            <a:ext cx="4737688" cy="3158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332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76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Picture 2" descr="E:\!РАБОТА!\ПРОЕКТ с гр №3 2014\Выход в СКЦ №3 2014\IMG_1104.JPG">
            <a:extLst>
              <a:ext uri="{FF2B5EF4-FFF2-40B4-BE49-F238E27FC236}">
                <a16:creationId xmlns:a16="http://schemas.microsoft.com/office/drawing/2014/main" id="{D848FDCF-268B-1043-80E4-76BA11E6B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57" y="3951956"/>
            <a:ext cx="4252278" cy="2834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E:\!РАБОТА!\ПРОЕКТ с гр №3 2014\Выход в СКЦ №3 2014\IMG_1110.JPG">
            <a:extLst>
              <a:ext uri="{FF2B5EF4-FFF2-40B4-BE49-F238E27FC236}">
                <a16:creationId xmlns:a16="http://schemas.microsoft.com/office/drawing/2014/main" id="{37390B56-3B4E-1A41-8BEE-1A08275D2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2953" y="3951956"/>
            <a:ext cx="4252278" cy="2834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E:\!РАБОТА!\ПРОЕКТ с гр №3 2014\Выход в СКЦ №3 2014\IMG_1115.JPG">
            <a:extLst>
              <a:ext uri="{FF2B5EF4-FFF2-40B4-BE49-F238E27FC236}">
                <a16:creationId xmlns:a16="http://schemas.microsoft.com/office/drawing/2014/main" id="{DAE263D7-0272-514A-BDE1-ED67C099D2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t="14930" b="4545"/>
          <a:stretch/>
        </p:blipFill>
        <p:spPr bwMode="auto">
          <a:xfrm>
            <a:off x="4479607" y="888220"/>
            <a:ext cx="4455624" cy="2504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E:\!РАБОТА!\ПРОЕКТ с гр №3 2014\Выход в СКЦ №3 2014\IMG_1171.JPG">
            <a:extLst>
              <a:ext uri="{FF2B5EF4-FFF2-40B4-BE49-F238E27FC236}">
                <a16:creationId xmlns:a16="http://schemas.microsoft.com/office/drawing/2014/main" id="{15E21549-BCD2-3A49-80EA-FE5811C86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4937" y="888220"/>
            <a:ext cx="4035902" cy="2270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5BCF4B-10E3-0A43-BE29-BB73D845AF97}"/>
              </a:ext>
            </a:extLst>
          </p:cNvPr>
          <p:cNvSpPr txBox="1"/>
          <p:nvPr/>
        </p:nvSpPr>
        <p:spPr>
          <a:xfrm>
            <a:off x="1835696" y="171920"/>
            <a:ext cx="6641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АНСАМБЛЬ «БЕРЕСТЯНОЧКА» В СКЦ</a:t>
            </a:r>
          </a:p>
        </p:txBody>
      </p:sp>
      <p:pic>
        <p:nvPicPr>
          <p:cNvPr id="12" name="Picture 5" descr="E:\!РАБОТА!\ПРОЕКТ с гр №3 2014\Выход в СКЦ №3 2014\IMG_1166.JPG">
            <a:extLst>
              <a:ext uri="{FF2B5EF4-FFF2-40B4-BE49-F238E27FC236}">
                <a16:creationId xmlns:a16="http://schemas.microsoft.com/office/drawing/2014/main" id="{1EC3399C-2AF0-BF4C-A1D4-3F12CDE84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09486" y="2214702"/>
            <a:ext cx="2103120" cy="3154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4965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AFCA85-3268-714E-B2B0-5506758CC3B8}"/>
              </a:ext>
            </a:extLst>
          </p:cNvPr>
          <p:cNvSpPr/>
          <p:nvPr/>
        </p:nvSpPr>
        <p:spPr>
          <a:xfrm>
            <a:off x="413538" y="188640"/>
            <a:ext cx="831692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>
                <a:solidFill>
                  <a:srgbClr val="2A498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ru-RU" sz="2600" b="1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Воспитательная: </a:t>
            </a:r>
            <a:r>
              <a:rPr lang="ru-RU" sz="2800" dirty="0"/>
              <a:t>Воспитать патриотические чувства, уважение к традициям и истории через русский фольклор</a:t>
            </a:r>
          </a:p>
          <a:p>
            <a:pPr algn="just"/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Обучающая: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Знакомить детей с народными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потешками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, песнями, играми, праздниками и традициями.</a:t>
            </a:r>
          </a:p>
          <a:p>
            <a:pPr algn="just"/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Развивающая: </a:t>
            </a:r>
            <a:r>
              <a:rPr lang="ru-RU" sz="2800" dirty="0"/>
              <a:t>Активизировать творческое мышление через народные игры, развивающие память, внимание и дружелюбие</a:t>
            </a:r>
            <a:endParaRPr lang="ru-RU" sz="26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D8596B5-7E9B-514F-8B00-4F257358BAB5}"/>
              </a:ext>
            </a:extLst>
          </p:cNvPr>
          <p:cNvSpPr/>
          <p:nvPr/>
        </p:nvSpPr>
        <p:spPr>
          <a:xfrm>
            <a:off x="1835696" y="352667"/>
            <a:ext cx="58572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ПРОЕКТА:</a:t>
            </a:r>
            <a:endParaRPr lang="ru-RU" sz="24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82A542-C638-914E-99A3-6B23D50172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" r="3933"/>
          <a:stretch/>
        </p:blipFill>
        <p:spPr>
          <a:xfrm>
            <a:off x="5292080" y="1124744"/>
            <a:ext cx="3312368" cy="47971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9F297A-AA0A-9C4D-9F7A-462ECCC524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74835"/>
            <a:ext cx="3168352" cy="486026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1447646-A949-1F4E-B04E-B159E4C1F4F3}"/>
              </a:ext>
            </a:extLst>
          </p:cNvPr>
          <p:cNvSpPr/>
          <p:nvPr/>
        </p:nvSpPr>
        <p:spPr>
          <a:xfrm>
            <a:off x="2051720" y="331979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Aptos"/>
              </a:rPr>
              <a:t>ТЕОРЕТИКО-МЕТОДОЛОГИЧЕСКИЕ ОСНОВЫ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806192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733741-7B66-A14E-8B82-56EC46C1A009}"/>
              </a:ext>
            </a:extLst>
          </p:cNvPr>
          <p:cNvSpPr/>
          <p:nvPr/>
        </p:nvSpPr>
        <p:spPr>
          <a:xfrm>
            <a:off x="539552" y="420485"/>
            <a:ext cx="8352928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Этапы реализации</a:t>
            </a:r>
            <a:endParaRPr lang="ru-RU" sz="25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Подготовительный этап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включал анализ методической литературы, разработку перспективного плана с учетом народного и православного календаря, создание развивающей среды и вовлечение родителей.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 этап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систематическая работа по всем направлениям: проведение народных праздников в их духовном контексте, создание музея народных промыслов с предметами народного быта, ежедневная интеграция народного фольклора в образовательный процесс.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Заключительный этап</a:t>
            </a:r>
            <a:r>
              <a:rPr lang="ru-RU" sz="2500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предусматривает презентацию результатов, анализ эффективности и планирование перспектив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238826554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CD8753-7DBB-5841-BD79-CAC37E2EB85A}"/>
              </a:ext>
            </a:extLst>
          </p:cNvPr>
          <p:cNvSpPr/>
          <p:nvPr/>
        </p:nvSpPr>
        <p:spPr>
          <a:xfrm>
            <a:off x="2561492" y="180266"/>
            <a:ext cx="40210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КОЛЯДКИ 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327304-6759-8A4C-B262-4FF9CAB62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60" b="11963"/>
          <a:stretch/>
        </p:blipFill>
        <p:spPr>
          <a:xfrm>
            <a:off x="2051720" y="4688788"/>
            <a:ext cx="5137914" cy="2095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A398A4C-CF1C-C842-8B75-AA4FBCF4A1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3" r="13313"/>
          <a:stretch/>
        </p:blipFill>
        <p:spPr>
          <a:xfrm>
            <a:off x="2473318" y="804967"/>
            <a:ext cx="4197364" cy="2911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71C503-19E3-BE4E-BC3C-AC1EE18B13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7" y="2645077"/>
            <a:ext cx="2833778" cy="2143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21DFE5-F7B8-EB48-8FDF-B0EBBECCEA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644" y="2563454"/>
            <a:ext cx="2833779" cy="2125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27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9E359F8-6D20-7C46-B45C-CB5DFE8858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102813"/>
            <a:ext cx="4916056" cy="3687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57EA5A-1302-7E42-A645-3ED2A2CC31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9" t="16095"/>
          <a:stretch/>
        </p:blipFill>
        <p:spPr>
          <a:xfrm>
            <a:off x="6265325" y="1339231"/>
            <a:ext cx="2772182" cy="204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387531-A519-3644-8F0F-0E021434A1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50" y="4786812"/>
            <a:ext cx="2498153" cy="1873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991674-4A66-1040-9308-A167D72366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2" y="1339231"/>
            <a:ext cx="2794239" cy="2095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770973-D11E-6B44-BC3E-E9B3E41C2B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141" y="4779548"/>
            <a:ext cx="2507838" cy="1880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8F3A3CF-CE81-5C49-AC44-C0EB3E66E3C5}"/>
              </a:ext>
            </a:extLst>
          </p:cNvPr>
          <p:cNvSpPr/>
          <p:nvPr/>
        </p:nvSpPr>
        <p:spPr>
          <a:xfrm>
            <a:off x="2641661" y="219523"/>
            <a:ext cx="40210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МАСЛЕНИЧНЫЕ ГУЛЯНИЯ НА УЛИЦЕ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8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zarinray.ru/upload/news/0002-003-3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2B3ECF-AA13-904E-B7EB-FCD7826010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612148"/>
            <a:ext cx="5099161" cy="3824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C425F5-47E4-AF44-9A0E-9C1BD0498F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674" y="742014"/>
            <a:ext cx="3212976" cy="240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7B6739-5B4B-4142-83DF-1D23468C70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0" y="746471"/>
            <a:ext cx="3212976" cy="240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E702CF-91AF-EE49-ABD3-769E1ABE86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10" y="4304777"/>
            <a:ext cx="3255556" cy="244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5FE58C3-E038-684D-B78F-063456B3BD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8" t="22461" r="22239" b="7852"/>
          <a:stretch/>
        </p:blipFill>
        <p:spPr>
          <a:xfrm>
            <a:off x="5947328" y="4474769"/>
            <a:ext cx="3088446" cy="2315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9306A66-E74B-E44B-AE14-8349D0B3F158}"/>
              </a:ext>
            </a:extLst>
          </p:cNvPr>
          <p:cNvSpPr/>
          <p:nvPr/>
        </p:nvSpPr>
        <p:spPr>
          <a:xfrm>
            <a:off x="1478514" y="183122"/>
            <a:ext cx="61869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МАСЛЕНИЦА В ЗАЛЕ</a:t>
            </a:r>
            <a:endParaRPr lang="ru-RU" sz="28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77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zarinray.ru/upload/news/0002-003-30.jpeg">
            <a:extLst>
              <a:ext uri="{FF2B5EF4-FFF2-40B4-BE49-F238E27FC236}">
                <a16:creationId xmlns:a16="http://schemas.microsoft.com/office/drawing/2014/main" id="{5BA602AD-0EEE-E94D-ADC4-C5DE44909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60CF7A-B6CB-E349-98D3-7F27A7E31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5" r="1293" b="14632"/>
          <a:stretch/>
        </p:blipFill>
        <p:spPr>
          <a:xfrm>
            <a:off x="107504" y="3284984"/>
            <a:ext cx="532859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0728D5-787F-9B45-8BCF-4813B7E258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55" y="1007283"/>
            <a:ext cx="3818129" cy="40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77E2D40-789E-E946-859E-3BECB5776401}"/>
              </a:ext>
            </a:extLst>
          </p:cNvPr>
          <p:cNvSpPr/>
          <p:nvPr/>
        </p:nvSpPr>
        <p:spPr>
          <a:xfrm>
            <a:off x="1793399" y="207526"/>
            <a:ext cx="58572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2A49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ВЕСЕННИЕ ПОДЕЛКИ</a:t>
            </a:r>
            <a:endParaRPr lang="ru-RU" sz="3200" dirty="0">
              <a:solidFill>
                <a:srgbClr val="2A49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11004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6736</TotalTime>
  <Words>387</Words>
  <Application>Microsoft Macintosh PowerPoint</Application>
  <PresentationFormat>Экран (4:3)</PresentationFormat>
  <Paragraphs>55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Aptos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 Inc.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 Microsoft Office</cp:lastModifiedBy>
  <cp:revision>182</cp:revision>
  <dcterms:created xsi:type="dcterms:W3CDTF">2019-11-10T17:18:15Z</dcterms:created>
  <dcterms:modified xsi:type="dcterms:W3CDTF">2025-12-03T09:05:23Z</dcterms:modified>
</cp:coreProperties>
</file>